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Comfortaa Light"/>
      <p:regular r:id="rId15"/>
      <p:bold r:id="rId16"/>
    </p:embeddedFont>
    <p:embeddedFont>
      <p:font typeface="Pacifico"/>
      <p:regular r:id="rId17"/>
    </p:embeddedFont>
    <p:embeddedFont>
      <p:font typeface="Comfortaa Medium"/>
      <p:regular r:id="rId18"/>
      <p:bold r:id="rId19"/>
    </p:embeddedFont>
    <p:embeddedFont>
      <p:font typeface="Comfortaa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Comforta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Light-regular.fntdata"/><Relationship Id="rId14" Type="http://schemas.openxmlformats.org/officeDocument/2006/relationships/slide" Target="slides/slide9.xml"/><Relationship Id="rId17" Type="http://schemas.openxmlformats.org/officeDocument/2006/relationships/font" Target="fonts/Pacifico-regular.fntdata"/><Relationship Id="rId16" Type="http://schemas.openxmlformats.org/officeDocument/2006/relationships/font" Target="fonts/ComfortaaLigh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ComfortaaMedium-bold.fntdata"/><Relationship Id="rId6" Type="http://schemas.openxmlformats.org/officeDocument/2006/relationships/slide" Target="slides/slide1.xml"/><Relationship Id="rId18" Type="http://schemas.openxmlformats.org/officeDocument/2006/relationships/font" Target="fonts/Comfortaa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f7e11b4e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f7e11b4e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2f7e11b4e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2f7e11b4e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2f7e11b4e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2f7e11b4e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2f7e11b4e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2f7e11b4e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f7e11b4e8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f7e11b4e8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2f7e11b4e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2f7e11b4e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2f7e11b4e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2f7e11b4e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2f7e11b4e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2f7e11b4e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hyperlink" Target="https://medium.com/@yildir.a.mdsa/whats-in-your-food-a-data-driven-nutrient-analysis-e3a0f7a5c553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hyperlink" Target="https://food-guide.canada.ca/en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canada.ca/en/health-canada/services/food-nutrition/nutrition-labelling/nutrition-facts-tables.html" TargetMode="External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yildiramdsa/nutrient_composition_of_common_foods_in_canada_analyzing_the_canadian_nutrient_file/blob/main/notebooks/data_preprocessing.ipynb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ublic.tableau.com/app/profile/alina.yildir/viz/AData-DrivenNutrientAnalysis/AData-DrivenNutrientAnalysis2" TargetMode="External"/><Relationship Id="rId4" Type="http://schemas.openxmlformats.org/officeDocument/2006/relationships/hyperlink" Target="https://public.tableau.com/app/profile/alina.yildir/viz/AData-DrivenNutrientAnalysisPerServing/AData-DrivenNutrientAnalysis" TargetMode="External"/><Relationship Id="rId5" Type="http://schemas.openxmlformats.org/officeDocument/2006/relationships/hyperlink" Target="https://yildiramdsa-nutrient-composition--csv-chatbotcsv-chatbot-kdmzcd.streamlit.app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food-guide.canada.ca/en/" TargetMode="External"/><Relationship Id="rId4" Type="http://schemas.openxmlformats.org/officeDocument/2006/relationships/hyperlink" Target="https://www.canada.ca/en/health-canada/services/food-nutrition/nutrition-labelling/nutrition-facts-tables.html" TargetMode="External"/><Relationship Id="rId5" Type="http://schemas.openxmlformats.org/officeDocument/2006/relationships/hyperlink" Target="https://open.canada.ca/data/en/dataset/a289fd54-060c-4a96-9fcf-b1c6e706426f" TargetMode="External"/><Relationship Id="rId6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hyperlink" Target="https://medium.com/@yildir.a.mdsa/whats-in-your-food-a-data-driven-nutrient-analysis-e3a0f7a5c553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1069750"/>
            <a:ext cx="5662800" cy="166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What’s in Your Food?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 Data-Driven Nutrient Analysis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84625" y="2731450"/>
            <a:ext cx="3031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By Alina Yildir</a:t>
            </a:r>
            <a:endParaRPr>
              <a:solidFill>
                <a:srgbClr val="434343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5825" y="-12"/>
            <a:ext cx="4128177" cy="4128177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4294967295" type="body"/>
          </p:nvPr>
        </p:nvSpPr>
        <p:spPr>
          <a:xfrm>
            <a:off x="311700" y="4241125"/>
            <a:ext cx="85206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2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https://medium.com/@yildir.a.mdsa/whats-in-your-food-a-data-driven-nutrient-analysis-e3a0f7a5c553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Introduction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502550"/>
            <a:ext cx="4042500" cy="21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According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maintaining a balance of nutrients such as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fibre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carbohydrates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potassium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contributes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better overall health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 At the same time, reducing the intake of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saturated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trans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sugar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sodium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cholesterol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plays a key role in minimizing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health risks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547" y="608537"/>
            <a:ext cx="4716450" cy="3926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4764525" y="4420575"/>
            <a:ext cx="404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Canada’s Food Guide,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4"/>
              </a:rPr>
              <a:t>https://food-guide.canada.ca/en/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658550"/>
            <a:ext cx="5377800" cy="18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objective is to analyze food categories, subcategories, and individual foods to identify 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highest and lowest levels of the 12 key nutrients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from 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compare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protein-to-fat ratios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across subcategories, and evaluate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nutrient density per calorie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for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macronutrients (carbohydrates, protein, and fat)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537400" y="4291800"/>
            <a:ext cx="3606600" cy="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Nutrition Facts Tables,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3"/>
              </a:rPr>
              <a:t>https://www.canada.ca/en/health-canada/services/food-nutrition/nutrition-labelling/nutrition-facts-tables.html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Objectives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1329" y="76200"/>
            <a:ext cx="2898747" cy="42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1402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Data Preprocessing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282300" y="729900"/>
            <a:ext cx="85794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Dataset: </a:t>
            </a:r>
            <a:r>
              <a:rPr b="1"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Canadian Nutrient File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(Health Canada) – provides nutrient data for 1,000+ commonly consumed foods, covering 19 nutrients.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Original Format: 17 separate CSV files (one per food category).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Preprocessing Steps (applied to each file individually):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Removed unnamed rows/columns containing only missing values.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Flattened multi-level headers while preserving relevant subheadings.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Selected 12 key nutrients based on </a:t>
            </a:r>
            <a:r>
              <a:rPr b="1"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guidelines.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Standardized column names to align with Health Canada’s format.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Replaced "tr" (trace amounts) and "N/A" (no suitable value available) with 0.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Added the missing + Trans (g) column where necessary.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Retained only relevant columns and reordered them for consistency.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Normalized nutrient values to be per 100g instead of per serving size for standardization.</a:t>
            </a:r>
            <a:b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</a:b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Final Merged Dataset: 1,098 foods, 30 columns (Food Name, Calories, Fat, Carbohydrates, Protein, Sodium, Iron, etc.).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4337400"/>
            <a:ext cx="85206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0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0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https://github.com/yildiramdsa/nutrient_composition_of_common_foods_in_canada_analyzing_the_canadian_nutrient_file/blob/main/notebooks/data_preprocessing.ipynb</a:t>
            </a: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0775" y="1486599"/>
            <a:ext cx="2170326" cy="217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218250"/>
            <a:ext cx="8520600" cy="47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1. 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categories contain the highest and lowest levels of the 12 key nutrients listed in the Nutrition Facts Table?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2. Within a selected food category, which subcategories have the highest and lowest levels of these nutrients?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3. Within a selected subcategory, which individual foods have the highest and lowest levels of these nutrients?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4. Which food subcategories have the highest and lowest protein-to-fat ratios?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5. Which food subcategories have the highest nutrient density per calorie, particularly for macronutrients (carbohydrates, protein, and fat)?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https://public.tableau.com/app/profile/alina.yildir/viz/AData-DrivenNutrientAnalysis/AData-DrivenNutrientAnalysis2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https://public.tableau.com/app/profile/alina.yildir/viz/AData-DrivenNutrientAnalysisPerServing/AData-DrivenNutrientAnalysis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4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https://yildiramdsa-nutrient-composition--csv-chatbotcsv-chatbot-kdmzcd.streamlit.app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15350"/>
            <a:ext cx="8839197" cy="1976047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type="title"/>
          </p:nvPr>
        </p:nvSpPr>
        <p:spPr>
          <a:xfrm>
            <a:off x="1118025" y="657850"/>
            <a:ext cx="1526100" cy="15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882"/>
              </a:lnSpc>
              <a:spcBef>
                <a:spcPts val="2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Which food subcategories have the highest nutrient density per calorie, particularly for macronutrients (carbohydrates, protein, and fat)?</a:t>
            </a:r>
            <a:endParaRPr sz="10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36725" y="2652825"/>
            <a:ext cx="41166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Food subcategories with the highest nutrient density per calorie, particularly for macronutrients, are: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</a:pP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Carbohydrates: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Vegetables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 and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Fruit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 subcategories provide high carbohydrate content, primarily from dietary fibre and natural sugars, with relatively low-calorie counts, making them nutrient-dense options.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</a:pP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Protein: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Fish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Shellfish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Poultry and Game Birds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 subcategories deliver high protein with fewer calories, making them excellent choices for protein-dense foods.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</a:pP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Fat: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Nuts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Nut Butters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Seeds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 subcategories offer high levels of healthy fats, along with essential nutrients, while maintaining a balanced calorie-to-nutrient ratio.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4" name="Google Shape;94;p18"/>
          <p:cNvSpPr txBox="1"/>
          <p:nvPr>
            <p:ph type="title"/>
          </p:nvPr>
        </p:nvSpPr>
        <p:spPr>
          <a:xfrm>
            <a:off x="4586575" y="749675"/>
            <a:ext cx="33375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df['Protein per Calorie'] = df['Protein (g)'] / df['Calories']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df['Fat per Calorie'] = df['Fat (g)'] / df['Calories']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df['Carbohydrate per Calorie'] = df['Carbohydrates (g)'] / df['Calories']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nutrient_density = df[['Food Subcategory', 'Protein per Calorie', 'Fat per Calorie', 'Carbohydrate per Calorie']].groupby('Food Subcategory').mean().reset_index()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5" name="Google Shape;95;p18"/>
          <p:cNvSpPr txBox="1"/>
          <p:nvPr>
            <p:ph type="title"/>
          </p:nvPr>
        </p:nvSpPr>
        <p:spPr>
          <a:xfrm>
            <a:off x="4116600" y="2652825"/>
            <a:ext cx="4931100" cy="10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Food Subcategory   Protein per Calorie   Fat per Calorie   Carbohydrate per Calorie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Baked Goods			0.0151		0.0151			0.0957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Beverages			0.0039		0.0039			0.0788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Fish				0.0254		0.0187			0.0021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Nuts				0.0148		0.0448			0.0059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Vegetables			0.0093		0.0032			0.0853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6" name="Google Shape;96;p18"/>
          <p:cNvSpPr txBox="1"/>
          <p:nvPr>
            <p:ph type="title"/>
          </p:nvPr>
        </p:nvSpPr>
        <p:spPr>
          <a:xfrm>
            <a:off x="6071875" y="3286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b="1"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7" name="Google Shape;97;p18"/>
          <p:cNvSpPr txBox="1"/>
          <p:nvPr>
            <p:ph type="title"/>
          </p:nvPr>
        </p:nvSpPr>
        <p:spPr>
          <a:xfrm>
            <a:off x="1697625" y="3286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b="1"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8" name="Google Shape;98;p18"/>
          <p:cNvSpPr txBox="1"/>
          <p:nvPr>
            <p:ph type="title"/>
          </p:nvPr>
        </p:nvSpPr>
        <p:spPr>
          <a:xfrm>
            <a:off x="1851675" y="2320813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4</a:t>
            </a:r>
            <a:endParaRPr b="1" sz="18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9" name="Google Shape;99;p18"/>
          <p:cNvSpPr txBox="1"/>
          <p:nvPr>
            <p:ph type="title"/>
          </p:nvPr>
        </p:nvSpPr>
        <p:spPr>
          <a:xfrm>
            <a:off x="6236925" y="232082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3</a:t>
            </a:r>
            <a:endParaRPr b="1"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Summary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088400"/>
            <a:ext cx="6456000" cy="29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Identified food categories with the highest and lowest levels of 12 key nutrients.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Analyzed subcategories within each food category to determine nutrient variation.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Examined individual foods within subcategories to highlight the most and least nutrient-dense options.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Compared food subcategories based on protein-to-fat ratios.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Evaluated </a:t>
            </a:r>
            <a:r>
              <a:rPr lang="en-CA" sz="16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nutrient density per calorie for macronutrients (carbohydrates, protein, and fat)</a:t>
            </a: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7850" y="1459800"/>
            <a:ext cx="2223901" cy="222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latin typeface="Comfortaa"/>
                <a:ea typeface="Comfortaa"/>
                <a:cs typeface="Comfortaa"/>
                <a:sym typeface="Comfortaa"/>
              </a:rPr>
              <a:t>References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307400"/>
            <a:ext cx="6460500" cy="25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https://food-guide.canada.ca/en/</a:t>
            </a:r>
            <a:r>
              <a:rPr lang="en-CA" sz="1400"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tables.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https://www.canada.ca/en/health-canada/services/food-nutrition/nutrition-labelling/nutrition-facts-tables.html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Canadian nutrient file.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5"/>
              </a:rPr>
              <a:t>https://open.canada.ca/data/en/dataset/a289fd54-060c-4a96-9fcf-b1c6e706426f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5175" y="0"/>
            <a:ext cx="2528824" cy="252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ctrTitle"/>
          </p:nvPr>
        </p:nvSpPr>
        <p:spPr>
          <a:xfrm>
            <a:off x="0" y="1720050"/>
            <a:ext cx="5937000" cy="17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Thank You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 for Your Attention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!</a:t>
            </a:r>
            <a:endParaRPr sz="4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5600" y="787125"/>
            <a:ext cx="3569249" cy="356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idx="4294967295" type="body"/>
          </p:nvPr>
        </p:nvSpPr>
        <p:spPr>
          <a:xfrm>
            <a:off x="311700" y="4241125"/>
            <a:ext cx="85206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200">
                <a:solidFill>
                  <a:srgbClr val="1C1C1C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https://medium.com/@yildir.a.mdsa/whats-in-your-food-a-data-driven-nutrient-analysis-e3a0f7a5c553</a:t>
            </a:r>
            <a:r>
              <a:rPr lang="en-CA" sz="12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2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